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16"/>
  </p:notesMasterIdLst>
  <p:handoutMasterIdLst>
    <p:handoutMasterId r:id="rId17"/>
  </p:handoutMasterIdLst>
  <p:sldIdLst>
    <p:sldId id="633" r:id="rId2"/>
    <p:sldId id="261" r:id="rId3"/>
    <p:sldId id="955" r:id="rId4"/>
    <p:sldId id="956" r:id="rId5"/>
    <p:sldId id="304" r:id="rId6"/>
    <p:sldId id="322" r:id="rId7"/>
    <p:sldId id="323" r:id="rId8"/>
    <p:sldId id="635" r:id="rId9"/>
    <p:sldId id="636" r:id="rId10"/>
    <p:sldId id="637" r:id="rId11"/>
    <p:sldId id="638" r:id="rId12"/>
    <p:sldId id="639" r:id="rId13"/>
    <p:sldId id="957" r:id="rId14"/>
    <p:sldId id="634" r:id="rId15"/>
  </p:sldIdLst>
  <p:sldSz cx="12192000" cy="6858000"/>
  <p:notesSz cx="7023100" cy="93091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13" autoAdjust="0"/>
    <p:restoredTop sz="81698" autoAdjust="0"/>
  </p:normalViewPr>
  <p:slideViewPr>
    <p:cSldViewPr snapToGrid="0" snapToObjects="1">
      <p:cViewPr varScale="1">
        <p:scale>
          <a:sx n="119" d="100"/>
          <a:sy n="119" d="100"/>
        </p:scale>
        <p:origin x="224" y="176"/>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6/24/20</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6/24/20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Here is a small sample of the 30+ articles from Harvard Business Review on AI and machine learning … on one side AI</a:t>
            </a:r>
            <a:r>
              <a:rPr lang="en-US" baseline="0" dirty="0"/>
              <a:t> spells doom and gloom, the other it promises everything from self-driving cars and medical breakthroughs…</a:t>
            </a:r>
          </a:p>
          <a:p>
            <a:r>
              <a:rPr lang="en-US" baseline="0" dirty="0"/>
              <a:t>A lot has been made of a computer beating the worlds best players at Go and Chess. Does anyone here play Go? Its complexity is masked in its simplicity. </a:t>
            </a:r>
            <a:endParaRPr lang="en-US" dirty="0"/>
          </a:p>
          <a:p>
            <a:r>
              <a:rPr lang="en-US" dirty="0"/>
              <a:t>But how do you separate hype from reality? How can your company apply AI and Machine Learning to solve real business problems in 2018? </a:t>
            </a:r>
          </a:p>
          <a:p>
            <a:endParaRPr lang="en-US" dirty="0"/>
          </a:p>
          <a:p>
            <a:r>
              <a:rPr lang="en-US" dirty="0"/>
              <a:t>I want to leave you with a few thoughts… </a:t>
            </a:r>
          </a:p>
          <a:p>
            <a:endParaRPr lang="en-US" dirty="0"/>
          </a:p>
          <a:p>
            <a:pPr marL="217170" indent="-228600">
              <a:buFont typeface="+mj-lt"/>
              <a:buAutoNum type="arabicPeriod"/>
            </a:pPr>
            <a:r>
              <a:rPr lang="en-US" dirty="0"/>
              <a:t>It’s</a:t>
            </a:r>
            <a:r>
              <a:rPr lang="en-US" baseline="0" dirty="0"/>
              <a:t> the system that’s important </a:t>
            </a:r>
            <a:endParaRPr lang="en-US" dirty="0"/>
          </a:p>
          <a:p>
            <a:pPr marL="217170" indent="-228600">
              <a:buFont typeface="+mj-lt"/>
              <a:buAutoNum type="arabicPeriod"/>
            </a:pPr>
            <a:r>
              <a:rPr lang="en-US" dirty="0"/>
              <a:t>The juice is</a:t>
            </a:r>
            <a:r>
              <a:rPr lang="en-US" baseline="0" dirty="0"/>
              <a:t> worth the squeeze </a:t>
            </a:r>
          </a:p>
          <a:p>
            <a:pPr marL="217170" indent="-228600">
              <a:buFont typeface="+mj-lt"/>
              <a:buAutoNum type="arabicPeriod"/>
            </a:pPr>
            <a:r>
              <a:rPr lang="en-US" baseline="0" dirty="0"/>
              <a:t>You can do this today </a:t>
            </a:r>
          </a:p>
          <a:p>
            <a:pPr marL="217170" indent="-228600">
              <a:buFont typeface="+mj-lt"/>
              <a:buAutoNum type="arabicPeriod"/>
            </a:pPr>
            <a:r>
              <a:rPr lang="en-US" baseline="0" dirty="0"/>
              <a:t>Peel back the lid on the Black-box</a:t>
            </a:r>
          </a:p>
          <a:p>
            <a:endParaRPr lang="en-US" baseline="0" dirty="0"/>
          </a:p>
          <a:p>
            <a:endParaRPr lang="en-US" baseline="0" dirty="0"/>
          </a:p>
          <a:p>
            <a:pPr marL="0" indent="0">
              <a:buNone/>
            </a:pPr>
            <a:endParaRPr lang="en-US" dirty="0"/>
          </a:p>
        </p:txBody>
      </p:sp>
    </p:spTree>
    <p:extLst>
      <p:ext uri="{BB962C8B-B14F-4D97-AF65-F5344CB8AC3E}">
        <p14:creationId xmlns:p14="http://schemas.microsoft.com/office/powerpoint/2010/main" val="405940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We’ve all seen these trends come and go… 8 years ago it was big data and Hadoop today it’s AI –  like any trend we have peel back the onion to see what's really going on…. </a:t>
            </a:r>
          </a:p>
          <a:p>
            <a:endParaRPr lang="en-US" dirty="0"/>
          </a:p>
          <a:p>
            <a:r>
              <a:rPr lang="en-US" dirty="0"/>
              <a:t>the real story about Big Data hype parts in my opinion can be divided into two themes: </a:t>
            </a:r>
          </a:p>
          <a:p>
            <a:endParaRPr lang="en-US" dirty="0"/>
          </a:p>
          <a:p>
            <a:r>
              <a:rPr lang="en-US" dirty="0"/>
              <a:t>First business woke up the potential of leveraging their data with analytics, we saw explosive growth in the interest in Data Processing, and Business Intelligence and now we’ve seen that with advanced analytics, machine learning and AI </a:t>
            </a:r>
          </a:p>
          <a:p>
            <a:endParaRPr lang="en-US" dirty="0"/>
          </a:p>
          <a:p>
            <a:r>
              <a:rPr lang="en-US" dirty="0"/>
              <a:t>Second was the cost of storage and computing nose dived giving rise to Cloud computing … I mean </a:t>
            </a:r>
            <a:r>
              <a:rPr lang="en-US" dirty="0" err="1"/>
              <a:t>i</a:t>
            </a:r>
            <a:r>
              <a:rPr lang="en-US" dirty="0"/>
              <a:t> just bought a 2 TB $50 the other day…</a:t>
            </a:r>
          </a:p>
          <a:p>
            <a:endParaRPr lang="en-US" dirty="0"/>
          </a:p>
          <a:p>
            <a:endParaRPr lang="en-US" dirty="0"/>
          </a:p>
        </p:txBody>
      </p:sp>
      <p:sp>
        <p:nvSpPr>
          <p:cNvPr id="4" name="Slide Number Placeholder 3"/>
          <p:cNvSpPr>
            <a:spLocks noGrp="1"/>
          </p:cNvSpPr>
          <p:nvPr>
            <p:ph type="sldNum" sz="quarter" idx="10"/>
          </p:nvPr>
        </p:nvSpPr>
        <p:spPr/>
        <p:txBody>
          <a:bodyPr/>
          <a:lstStyle/>
          <a:p>
            <a:fld id="{BF7841CA-DEEE-4846-A040-A581B5239438}" type="slidenum">
              <a:rPr lang="en-US" smtClean="0"/>
              <a:t>3</a:t>
            </a:fld>
            <a:endParaRPr lang="en-US"/>
          </a:p>
        </p:txBody>
      </p:sp>
    </p:spTree>
    <p:extLst>
      <p:ext uri="{BB962C8B-B14F-4D97-AF65-F5344CB8AC3E}">
        <p14:creationId xmlns:p14="http://schemas.microsoft.com/office/powerpoint/2010/main" val="319522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So while I joke about the 3 V’s of big data – it was a great catch-phrase that we could latch onto, just like the 5 D’s of dodgeball. So I’ve come up with my own catch phrase…. </a:t>
            </a:r>
          </a:p>
        </p:txBody>
      </p:sp>
      <p:sp>
        <p:nvSpPr>
          <p:cNvPr id="4" name="Slide Number Placeholder 3"/>
          <p:cNvSpPr>
            <a:spLocks noGrp="1"/>
          </p:cNvSpPr>
          <p:nvPr>
            <p:ph type="sldNum" sz="quarter" idx="10"/>
          </p:nvPr>
        </p:nvSpPr>
        <p:spPr/>
        <p:txBody>
          <a:bodyPr/>
          <a:lstStyle/>
          <a:p>
            <a:fld id="{BF7841CA-DEEE-4846-A040-A581B5239438}" type="slidenum">
              <a:rPr lang="en-US" smtClean="0"/>
              <a:t>4</a:t>
            </a:fld>
            <a:endParaRPr lang="en-US"/>
          </a:p>
        </p:txBody>
      </p:sp>
    </p:spTree>
    <p:extLst>
      <p:ext uri="{BB962C8B-B14F-4D97-AF65-F5344CB8AC3E}">
        <p14:creationId xmlns:p14="http://schemas.microsoft.com/office/powerpoint/2010/main" val="268434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81100"/>
            <a:ext cx="5667375" cy="3187700"/>
          </a:xfrm>
        </p:spPr>
      </p:sp>
      <p:sp>
        <p:nvSpPr>
          <p:cNvPr id="3" name="Notes Placeholder 2"/>
          <p:cNvSpPr>
            <a:spLocks noGrp="1"/>
          </p:cNvSpPr>
          <p:nvPr>
            <p:ph type="body" idx="1"/>
          </p:nvPr>
        </p:nvSpPr>
        <p:spPr/>
        <p:txBody>
          <a:bodyPr/>
          <a:lstStyle/>
          <a:p>
            <a:pPr marL="0" indent="0">
              <a:buNone/>
            </a:pPr>
            <a:r>
              <a:rPr lang="en-US" baseline="0" dirty="0"/>
              <a:t>The reality is machine learning is about </a:t>
            </a:r>
            <a:r>
              <a:rPr lang="en-US" b="1" baseline="0" dirty="0"/>
              <a:t>building systems </a:t>
            </a:r>
            <a:r>
              <a:rPr lang="en-US" baseline="0" dirty="0"/>
              <a:t>that can </a:t>
            </a:r>
            <a:r>
              <a:rPr lang="en-US" i="1" baseline="0" dirty="0"/>
              <a:t>learn from data </a:t>
            </a:r>
            <a:r>
              <a:rPr lang="en-US" baseline="0" dirty="0"/>
              <a:t>and </a:t>
            </a:r>
            <a:r>
              <a:rPr lang="en-US" i="1" baseline="0" dirty="0"/>
              <a:t>improve over time. </a:t>
            </a:r>
          </a:p>
          <a:p>
            <a:pPr marL="0" indent="0">
              <a:buNone/>
            </a:pPr>
            <a:endParaRPr lang="en-US" baseline="0" dirty="0"/>
          </a:p>
          <a:p>
            <a:r>
              <a:rPr lang="en-US" baseline="0" dirty="0"/>
              <a:t>Algorithms are important but it really is about building systems. When it comes to using Machine learning for fraud waste and abuse it’s the system that’s important – algorithm(s) used while important really are just part of the system. The system has to be developed in a way that it learns and adapts to changing trends, and the most advanced and effective systems be come core to the business. </a:t>
            </a:r>
          </a:p>
          <a:p>
            <a:endParaRPr lang="en-US" baseline="0" dirty="0"/>
          </a:p>
          <a:p>
            <a:r>
              <a:rPr lang="en-US" baseline="0" dirty="0"/>
              <a:t>I liken this to gold mining –  you know you can start digging holes anywhere and hope to stumble upon gold – and we’ve seen popular TV shows that have sprung up that do just that. But the best gold miners </a:t>
            </a:r>
          </a:p>
          <a:p>
            <a:pPr lvl="1"/>
            <a:r>
              <a:rPr lang="en-US" baseline="0" dirty="0"/>
              <a:t>They prospect – test the ground to make sure there is gold there. Machine learning is no different the exploratory phase of ML does just that it prospects your data to find potential nuggets of information gold </a:t>
            </a:r>
          </a:p>
          <a:p>
            <a:pPr lvl="1"/>
            <a:r>
              <a:rPr lang="en-US" baseline="0" dirty="0"/>
              <a:t>They dig at scale – once they find profitable ground they optimize their system to push as much “pay-dirt” through their system, ML systems do the same thing. For credit card fraud do you want a system that decisions transactions 100% in real-time or just 50%? </a:t>
            </a:r>
          </a:p>
          <a:p>
            <a:pPr lvl="1"/>
            <a:r>
              <a:rPr lang="en-US" baseline="0" dirty="0"/>
              <a:t>They instrument – successful gold miners they have instrumented their business so they know how much fuel their trucks burn, how much dirt their plant can handle an hour, how much a down time etc. etc. – Machine Learning systems are no different we know how much fraud is found, how much time analyst investigate, we know the impact of prospecting on new and emerging threats – great systems are instrumented systems </a:t>
            </a:r>
          </a:p>
          <a:p>
            <a:pPr lvl="1"/>
            <a:endParaRPr lang="en-US" baseline="0" dirty="0"/>
          </a:p>
          <a:p>
            <a:pPr lvl="1"/>
            <a:r>
              <a:rPr lang="en-US" baseline="0" dirty="0"/>
              <a:t>Peter Drucker the founder the rational school of business management, author of 40 books had two famous quotes to live by </a:t>
            </a:r>
            <a:r>
              <a:rPr lang="en-US" i="1" dirty="0"/>
              <a:t>"you can't manage what you can't measure.“, “If you can't measure it, you can't improve it” </a:t>
            </a:r>
            <a:endParaRPr lang="en-US" baseline="0" dirty="0"/>
          </a:p>
          <a:p>
            <a:pPr lvl="1"/>
            <a:endParaRPr lang="en-US" baseline="0" dirty="0"/>
          </a:p>
          <a:p>
            <a:pPr lvl="1"/>
            <a:endParaRPr lang="en-US" baseline="0" dirty="0"/>
          </a:p>
        </p:txBody>
      </p:sp>
    </p:spTree>
    <p:extLst>
      <p:ext uri="{BB962C8B-B14F-4D97-AF65-F5344CB8AC3E}">
        <p14:creationId xmlns:p14="http://schemas.microsoft.com/office/powerpoint/2010/main" val="327342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indent="0">
              <a:buNone/>
            </a:pPr>
            <a:r>
              <a:rPr lang="en-US" dirty="0"/>
              <a:t>There are two types of data science shops</a:t>
            </a:r>
            <a:r>
              <a:rPr lang="en-US" baseline="0" dirty="0"/>
              <a:t> and the work-bench is the perfect metaphor for Data Science tools and technologies … </a:t>
            </a:r>
          </a:p>
          <a:p>
            <a:pPr marL="171450" indent="-171450">
              <a:buFontTx/>
              <a:buChar char="-"/>
            </a:pPr>
            <a:endParaRPr lang="en-US" dirty="0"/>
          </a:p>
          <a:p>
            <a:pPr marL="171450" indent="-171450">
              <a:buFontTx/>
              <a:buChar char="-"/>
            </a:pPr>
            <a:r>
              <a:rPr lang="en-US" dirty="0"/>
              <a:t>Some</a:t>
            </a:r>
            <a:r>
              <a:rPr lang="en-US" baseline="0" dirty="0"/>
              <a:t> shops let the Data Scientists grab anything they want…. The workbench is small, it’s is built on a shaky foundation, this guy/gal has a few disparate tools and techniques. He invests when it’s convenient but also looks to buy the cheapest tool he can get away with… why this guy has a bag of fireworks, next to a couple of half empty cans of oil is another issue. </a:t>
            </a:r>
          </a:p>
          <a:p>
            <a:pPr marL="171450" indent="-171450">
              <a:buFontTx/>
              <a:buChar char="-"/>
            </a:pPr>
            <a:endParaRPr lang="en-US" dirty="0"/>
          </a:p>
          <a:p>
            <a:r>
              <a:rPr lang="en-US" dirty="0"/>
              <a:t>In</a:t>
            </a:r>
            <a:r>
              <a:rPr lang="en-US" baseline="0" dirty="0"/>
              <a:t> the real world AI, ML, Data Science is like an addiction, we have to challenge our core beliefs that all it takes to be successful is the latest shiny thing from silicon valley. Take my workbench or garage for example, it’s a great </a:t>
            </a:r>
            <a:r>
              <a:rPr lang="en-US" baseline="0" dirty="0" err="1"/>
              <a:t>metaphore</a:t>
            </a:r>
            <a:r>
              <a:rPr lang="en-US" baseline="0" dirty="0"/>
              <a:t> for how we’ve allowed our AI, ML and Data Scientists to work. Just like my workbench, the workbench and tool sets that your data scientists are using, often are SMALL, cluttered with a bunch of disparate tools, </a:t>
            </a:r>
          </a:p>
          <a:p>
            <a:endParaRPr lang="en-US" baseline="0" dirty="0"/>
          </a:p>
          <a:p>
            <a:r>
              <a:rPr lang="en-US" baseline="0" dirty="0"/>
              <a:t>I often use the back of wrench for a hammer, I refuse to use nails I only use deck screws because that is what I was taught to do… I routinely use epoxy to hold things together but then regret it when I have to take things apart. It’s a dumping ground for stuff…. That is the reality for many of us…</a:t>
            </a:r>
          </a:p>
          <a:p>
            <a:endParaRPr lang="en-US" baseline="0" dirty="0"/>
          </a:p>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en-US" baseline="0" dirty="0"/>
              <a:t>we’ve left decisions up to the guy doing the work, rather than saying our construction standard is X… </a:t>
            </a:r>
          </a:p>
          <a:p>
            <a:pPr marL="0" indent="0">
              <a:buNone/>
            </a:pPr>
            <a:endParaRPr lang="en-US" baseline="0" dirty="0"/>
          </a:p>
          <a:p>
            <a:r>
              <a:rPr lang="en-US" baseline="0" dirty="0"/>
              <a:t>AI is about building systems… and your workbench and tool kit will determine how well your system holds together… </a:t>
            </a:r>
          </a:p>
          <a:p>
            <a:endParaRPr lang="en-US" dirty="0"/>
          </a:p>
        </p:txBody>
      </p:sp>
    </p:spTree>
    <p:extLst>
      <p:ext uri="{BB962C8B-B14F-4D97-AF65-F5344CB8AC3E}">
        <p14:creationId xmlns:p14="http://schemas.microsoft.com/office/powerpoint/2010/main" val="107630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indent="0">
              <a:buNone/>
            </a:pPr>
            <a:r>
              <a:rPr lang="en-US" dirty="0"/>
              <a:t>Then you have the other guy, hopefully</a:t>
            </a:r>
            <a:r>
              <a:rPr lang="en-US" baseline="0" dirty="0"/>
              <a:t> not the guy you are competing against. Lots of high quality tools built on a solid foundation that enables him to create things. </a:t>
            </a:r>
          </a:p>
          <a:p>
            <a:pPr marL="0" indent="0">
              <a:buNone/>
            </a:pPr>
            <a:r>
              <a:rPr lang="en-US" baseline="0" dirty="0"/>
              <a:t>He’s invested in some high quality specialty tools, and knows how to use different screwdrivers, plyers and wrenches. Most importantly he’s organized and has CAPACITY. </a:t>
            </a:r>
          </a:p>
          <a:p>
            <a:pPr marL="0" indent="0">
              <a:buNone/>
            </a:pPr>
            <a:endParaRPr lang="en-US" baseline="0" dirty="0"/>
          </a:p>
          <a:p>
            <a:pPr marL="0" indent="0">
              <a:buNone/>
            </a:pPr>
            <a:r>
              <a:rPr lang="en-US" baseline="0" dirty="0"/>
              <a:t>Think about this, if you are competing on information and the tools and techniques at your disposal determine if you win or you loose, which workbench do you want? </a:t>
            </a:r>
          </a:p>
          <a:p>
            <a:pPr marL="0" indent="0">
              <a:buNone/>
            </a:pPr>
            <a:endParaRPr lang="en-US" baseline="0" dirty="0"/>
          </a:p>
          <a:p>
            <a:r>
              <a:rPr lang="en-US" dirty="0"/>
              <a:t>You can either</a:t>
            </a:r>
            <a:r>
              <a:rPr lang="en-US" baseline="0" dirty="0"/>
              <a:t> choose to have a small workbench with disparate tools that lacks the capacity to do anything of value, or your can have a large workbench with a proven set of tools giving your self capacity </a:t>
            </a:r>
          </a:p>
          <a:p>
            <a:endParaRPr lang="en-US" dirty="0"/>
          </a:p>
          <a:p>
            <a:r>
              <a:rPr lang="en-US" dirty="0"/>
              <a:t>You</a:t>
            </a:r>
            <a:r>
              <a:rPr lang="en-US" baseline="0" dirty="0"/>
              <a:t> also have to think about your competitor, and their tools as we increasing compete on information the guy with the better system will win out.. </a:t>
            </a:r>
          </a:p>
          <a:p>
            <a:endParaRPr lang="en-US" baseline="0" dirty="0"/>
          </a:p>
          <a:p>
            <a:r>
              <a:rPr lang="en-US" baseline="0" dirty="0"/>
              <a:t>, </a:t>
            </a:r>
            <a:r>
              <a:rPr lang="en-US" dirty="0"/>
              <a:t>At the other end of the spectrum,</a:t>
            </a:r>
            <a:r>
              <a:rPr lang="en-US" baseline="0" dirty="0"/>
              <a:t> are those companies who embrace technology but don’t leave it up to the individual to pick and choose the latest </a:t>
            </a:r>
          </a:p>
          <a:p>
            <a:endParaRPr lang="en-US" baseline="0" dirty="0"/>
          </a:p>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en-US" baseline="0" dirty="0"/>
              <a:t>My neighbor Joel by comparison, he has a big workbench and he only uses top of the line tools and has invested in some really nice machines like a band saw, a drill press and a table saw. Sure he spent a few bucks BUT he built the extension to his house, he’s built a boat, restored three cars and the list goes on and on… </a:t>
            </a:r>
          </a:p>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endParaRPr lang="en-US" baseline="0" dirty="0"/>
          </a:p>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en-US" baseline="0" dirty="0"/>
              <a:t>What’s the difference the tools he’s chosen give him both the capacity and the productivity to do the work… </a:t>
            </a:r>
          </a:p>
          <a:p>
            <a:endParaRPr lang="en-US" dirty="0"/>
          </a:p>
          <a:p>
            <a:endParaRPr lang="en-US" dirty="0"/>
          </a:p>
        </p:txBody>
      </p:sp>
    </p:spTree>
    <p:extLst>
      <p:ext uri="{BB962C8B-B14F-4D97-AF65-F5344CB8AC3E}">
        <p14:creationId xmlns:p14="http://schemas.microsoft.com/office/powerpoint/2010/main" val="188031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14</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835152" y="1355280"/>
            <a:ext cx="10521696" cy="4857137"/>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2808155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757" y="188059"/>
            <a:ext cx="3353917" cy="779700"/>
          </a:xfrm>
        </p:spPr>
        <p:txBody>
          <a:bodyPr/>
          <a:lstStyle/>
          <a:p>
            <a:r>
              <a:rPr lang="en-US" dirty="0"/>
              <a:t>Click to edit title</a:t>
            </a:r>
          </a:p>
        </p:txBody>
      </p:sp>
      <p:sp>
        <p:nvSpPr>
          <p:cNvPr id="5" name="Text Placeholder 2"/>
          <p:cNvSpPr>
            <a:spLocks noGrp="1"/>
          </p:cNvSpPr>
          <p:nvPr>
            <p:ph type="body" sz="quarter" idx="11" hasCustomPrompt="1"/>
          </p:nvPr>
        </p:nvSpPr>
        <p:spPr>
          <a:xfrm flipH="1">
            <a:off x="3513675" y="367626"/>
            <a:ext cx="8081695" cy="420564"/>
          </a:xfrm>
        </p:spPr>
        <p:txBody>
          <a:bodyPr wrap="square" anchor="ctr">
            <a:spAutoFit/>
          </a:bodyPr>
          <a:lstStyle>
            <a:lvl1pPr marL="0" indent="0" algn="l">
              <a:lnSpc>
                <a:spcPct val="100000"/>
              </a:lnSpc>
              <a:buFont typeface="Arial" pitchFamily="34" charset="0"/>
              <a:buNone/>
              <a:defRPr sz="2133" b="1" cap="all" baseline="0">
                <a:solidFill>
                  <a:schemeClr val="tx2">
                    <a:lumMod val="50000"/>
                  </a:schemeClr>
                </a:solidFill>
                <a:latin typeface="+mn-lt"/>
              </a:defRPr>
            </a:lvl1pPr>
          </a:lstStyle>
          <a:p>
            <a:pPr lvl="0"/>
            <a:r>
              <a:rPr lang="en-US" dirty="0"/>
              <a:t>Click to edit subtitle</a:t>
            </a:r>
          </a:p>
        </p:txBody>
      </p:sp>
      <p:cxnSp>
        <p:nvCxnSpPr>
          <p:cNvPr id="8" name="Straight Connector 3"/>
          <p:cNvCxnSpPr/>
          <p:nvPr/>
        </p:nvCxnSpPr>
        <p:spPr bwMode="auto">
          <a:xfrm>
            <a:off x="3513675"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6674288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757" y="188059"/>
            <a:ext cx="3353917" cy="779700"/>
          </a:xfrm>
        </p:spPr>
        <p:txBody>
          <a:bodyPr/>
          <a:lstStyle/>
          <a:p>
            <a:r>
              <a:rPr lang="en-US" dirty="0"/>
              <a:t>Click to edit title</a:t>
            </a:r>
          </a:p>
        </p:txBody>
      </p:sp>
      <p:sp>
        <p:nvSpPr>
          <p:cNvPr id="5" name="Text Placeholder 2"/>
          <p:cNvSpPr>
            <a:spLocks noGrp="1"/>
          </p:cNvSpPr>
          <p:nvPr>
            <p:ph type="body" sz="quarter" idx="11" hasCustomPrompt="1"/>
          </p:nvPr>
        </p:nvSpPr>
        <p:spPr>
          <a:xfrm flipH="1">
            <a:off x="3513675" y="367626"/>
            <a:ext cx="8081695" cy="420564"/>
          </a:xfrm>
        </p:spPr>
        <p:txBody>
          <a:bodyPr wrap="square" anchor="ctr">
            <a:spAutoFit/>
          </a:bodyPr>
          <a:lstStyle>
            <a:lvl1pPr marL="0" indent="0" algn="l">
              <a:lnSpc>
                <a:spcPct val="100000"/>
              </a:lnSpc>
              <a:buFont typeface="Arial" pitchFamily="34" charset="0"/>
              <a:buNone/>
              <a:defRPr sz="2133" b="1" cap="all" baseline="0">
                <a:solidFill>
                  <a:schemeClr val="tx2">
                    <a:lumMod val="50000"/>
                  </a:schemeClr>
                </a:solidFill>
                <a:latin typeface="+mn-lt"/>
              </a:defRPr>
            </a:lvl1pPr>
          </a:lstStyle>
          <a:p>
            <a:pPr lvl="0"/>
            <a:r>
              <a:rPr lang="en-US" dirty="0"/>
              <a:t>Click to edit subtitle</a:t>
            </a:r>
          </a:p>
        </p:txBody>
      </p:sp>
      <p:cxnSp>
        <p:nvCxnSpPr>
          <p:cNvPr id="8" name="Straight Connector 3"/>
          <p:cNvCxnSpPr/>
          <p:nvPr/>
        </p:nvCxnSpPr>
        <p:spPr bwMode="auto">
          <a:xfrm>
            <a:off x="3513675"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8196277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9757" y="188059"/>
            <a:ext cx="3353917" cy="779700"/>
          </a:xfrm>
        </p:spPr>
        <p:txBody>
          <a:bodyPr/>
          <a:lstStyle/>
          <a:p>
            <a:r>
              <a:rPr lang="en-US" dirty="0"/>
              <a:t>Click to edit title</a:t>
            </a:r>
          </a:p>
        </p:txBody>
      </p:sp>
      <p:sp>
        <p:nvSpPr>
          <p:cNvPr id="5" name="Text Placeholder 2"/>
          <p:cNvSpPr>
            <a:spLocks noGrp="1"/>
          </p:cNvSpPr>
          <p:nvPr>
            <p:ph type="body" sz="quarter" idx="11" hasCustomPrompt="1"/>
          </p:nvPr>
        </p:nvSpPr>
        <p:spPr>
          <a:xfrm flipH="1">
            <a:off x="3513675" y="367626"/>
            <a:ext cx="8081695" cy="420564"/>
          </a:xfrm>
        </p:spPr>
        <p:txBody>
          <a:bodyPr wrap="square" anchor="ctr">
            <a:spAutoFit/>
          </a:bodyPr>
          <a:lstStyle>
            <a:lvl1pPr marL="0" indent="0" algn="l">
              <a:lnSpc>
                <a:spcPct val="100000"/>
              </a:lnSpc>
              <a:buFont typeface="Arial" pitchFamily="34" charset="0"/>
              <a:buNone/>
              <a:defRPr sz="2133" b="1" cap="all" baseline="0">
                <a:solidFill>
                  <a:schemeClr val="tx2">
                    <a:lumMod val="50000"/>
                  </a:schemeClr>
                </a:solidFill>
                <a:latin typeface="+mn-lt"/>
              </a:defRPr>
            </a:lvl1pPr>
          </a:lstStyle>
          <a:p>
            <a:pPr lvl="0"/>
            <a:r>
              <a:rPr lang="en-US" dirty="0"/>
              <a:t>Click to edit subtitle</a:t>
            </a:r>
          </a:p>
        </p:txBody>
      </p:sp>
      <p:cxnSp>
        <p:nvCxnSpPr>
          <p:cNvPr id="8" name="Straight Connector 3"/>
          <p:cNvCxnSpPr/>
          <p:nvPr/>
        </p:nvCxnSpPr>
        <p:spPr bwMode="auto">
          <a:xfrm>
            <a:off x="3513675" y="0"/>
            <a:ext cx="0" cy="12192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9999123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30"/>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Explainable AI</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Michael Ames</a:t>
            </a:r>
            <a:br>
              <a:rPr lang="en-US" sz="3200" b="1" dirty="0"/>
            </a:br>
            <a:r>
              <a:rPr lang="en-US" sz="1800" b="1" dirty="0" err="1"/>
              <a:t>amesam@wfu.edu</a:t>
            </a:r>
            <a:endParaRPr lang="en-US" sz="3200" b="1" dirty="0"/>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9D09-347F-6D46-A4C8-F0D3E7DE8BF9}"/>
              </a:ext>
            </a:extLst>
          </p:cNvPr>
          <p:cNvSpPr>
            <a:spLocks noGrp="1"/>
          </p:cNvSpPr>
          <p:nvPr>
            <p:ph type="title"/>
          </p:nvPr>
        </p:nvSpPr>
        <p:spPr/>
        <p:txBody>
          <a:bodyPr/>
          <a:lstStyle/>
          <a:p>
            <a:r>
              <a:rPr lang="en-US" dirty="0"/>
              <a:t>Explainable AI – What Are We Trying To Do?</a:t>
            </a:r>
          </a:p>
        </p:txBody>
      </p:sp>
      <p:sp>
        <p:nvSpPr>
          <p:cNvPr id="4" name="Slide Number Placeholder 3">
            <a:extLst>
              <a:ext uri="{FF2B5EF4-FFF2-40B4-BE49-F238E27FC236}">
                <a16:creationId xmlns:a16="http://schemas.microsoft.com/office/drawing/2014/main" id="{27BB516F-EC9F-C248-ADBE-CE3D2FACBB6C}"/>
              </a:ext>
            </a:extLst>
          </p:cNvPr>
          <p:cNvSpPr>
            <a:spLocks noGrp="1"/>
          </p:cNvSpPr>
          <p:nvPr>
            <p:ph type="sldNum" sz="quarter" idx="12"/>
          </p:nvPr>
        </p:nvSpPr>
        <p:spPr/>
        <p:txBody>
          <a:bodyPr/>
          <a:lstStyle/>
          <a:p>
            <a:fld id="{02456A73-CB17-B748-BD2A-A20F5DD59EC7}" type="slidenum">
              <a:rPr lang="en-US" smtClean="0"/>
              <a:pPr/>
              <a:t>10</a:t>
            </a:fld>
            <a:endParaRPr lang="en-US" dirty="0"/>
          </a:p>
        </p:txBody>
      </p:sp>
      <p:pic>
        <p:nvPicPr>
          <p:cNvPr id="6" name="Picture 5">
            <a:extLst>
              <a:ext uri="{FF2B5EF4-FFF2-40B4-BE49-F238E27FC236}">
                <a16:creationId xmlns:a16="http://schemas.microsoft.com/office/drawing/2014/main" id="{00570CA7-939C-A74A-A18B-166E434AE113}"/>
              </a:ext>
            </a:extLst>
          </p:cNvPr>
          <p:cNvPicPr>
            <a:picLocks noChangeAspect="1"/>
          </p:cNvPicPr>
          <p:nvPr/>
        </p:nvPicPr>
        <p:blipFill>
          <a:blip r:embed="rId2"/>
          <a:stretch>
            <a:fillRect/>
          </a:stretch>
        </p:blipFill>
        <p:spPr>
          <a:xfrm>
            <a:off x="272825" y="2102298"/>
            <a:ext cx="11557000" cy="3492500"/>
          </a:xfrm>
          <a:prstGeom prst="rect">
            <a:avLst/>
          </a:prstGeom>
        </p:spPr>
      </p:pic>
    </p:spTree>
    <p:extLst>
      <p:ext uri="{BB962C8B-B14F-4D97-AF65-F5344CB8AC3E}">
        <p14:creationId xmlns:p14="http://schemas.microsoft.com/office/powerpoint/2010/main" val="142375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44A3-7CD4-2143-8C4A-AAAD1088B175}"/>
              </a:ext>
            </a:extLst>
          </p:cNvPr>
          <p:cNvSpPr>
            <a:spLocks noGrp="1"/>
          </p:cNvSpPr>
          <p:nvPr>
            <p:ph type="title"/>
          </p:nvPr>
        </p:nvSpPr>
        <p:spPr/>
        <p:txBody>
          <a:bodyPr/>
          <a:lstStyle/>
          <a:p>
            <a:r>
              <a:rPr lang="en-US" dirty="0"/>
              <a:t>Simple Approaches </a:t>
            </a:r>
          </a:p>
        </p:txBody>
      </p:sp>
      <p:sp>
        <p:nvSpPr>
          <p:cNvPr id="3" name="Content Placeholder 2">
            <a:extLst>
              <a:ext uri="{FF2B5EF4-FFF2-40B4-BE49-F238E27FC236}">
                <a16:creationId xmlns:a16="http://schemas.microsoft.com/office/drawing/2014/main" id="{73B82984-1D77-8B43-9CCF-28C72FC6BEB0}"/>
              </a:ext>
            </a:extLst>
          </p:cNvPr>
          <p:cNvSpPr>
            <a:spLocks noGrp="1"/>
          </p:cNvSpPr>
          <p:nvPr>
            <p:ph idx="1"/>
          </p:nvPr>
        </p:nvSpPr>
        <p:spPr/>
        <p:txBody>
          <a:bodyPr/>
          <a:lstStyle/>
          <a:p>
            <a:r>
              <a:rPr lang="en-US" dirty="0"/>
              <a:t>Surrogate Model</a:t>
            </a:r>
          </a:p>
          <a:p>
            <a:pPr lvl="1"/>
            <a:r>
              <a:rPr lang="en-US" dirty="0"/>
              <a:t>Use a interpretable model (Decision Tree, Logistic, Generalized Additive Models</a:t>
            </a:r>
            <a:r>
              <a:rPr lang="en-US" b="1" dirty="0"/>
              <a:t> GAMs</a:t>
            </a:r>
            <a:r>
              <a:rPr lang="en-US" dirty="0"/>
              <a:t>) </a:t>
            </a:r>
          </a:p>
          <a:p>
            <a:pPr lvl="1"/>
            <a:r>
              <a:rPr lang="en-US" dirty="0"/>
              <a:t>Simply train on predicted score </a:t>
            </a:r>
          </a:p>
          <a:p>
            <a:r>
              <a:rPr lang="en-US" dirty="0"/>
              <a:t>LIME - </a:t>
            </a:r>
            <a:r>
              <a:rPr lang="en-US" b="1" u="sng" dirty="0"/>
              <a:t>L</a:t>
            </a:r>
            <a:r>
              <a:rPr lang="en-US" b="1" dirty="0"/>
              <a:t>ocal </a:t>
            </a:r>
            <a:r>
              <a:rPr lang="en-US" b="1" u="sng" dirty="0"/>
              <a:t>I</a:t>
            </a:r>
            <a:r>
              <a:rPr lang="en-US" b="1" dirty="0"/>
              <a:t>nterpretable </a:t>
            </a:r>
            <a:r>
              <a:rPr lang="en-US" b="1" u="sng" dirty="0"/>
              <a:t>M</a:t>
            </a:r>
            <a:r>
              <a:rPr lang="en-US" b="1" dirty="0"/>
              <a:t>odel-Agnostic </a:t>
            </a:r>
            <a:r>
              <a:rPr lang="en-US" b="1" u="sng" dirty="0"/>
              <a:t>E</a:t>
            </a:r>
            <a:r>
              <a:rPr lang="en-US" b="1" dirty="0"/>
              <a:t>xplanations</a:t>
            </a:r>
            <a:endParaRPr lang="en-US" dirty="0"/>
          </a:p>
          <a:p>
            <a:pPr lvl="1"/>
            <a:r>
              <a:rPr lang="en-US" dirty="0"/>
              <a:t>LIME is an algorithm that can explain the predictions of any classifier in a faithful way, by approximating it locally with an interpretable model.</a:t>
            </a:r>
          </a:p>
          <a:p>
            <a:r>
              <a:rPr lang="en-US" dirty="0"/>
              <a:t>LOCO – </a:t>
            </a:r>
            <a:r>
              <a:rPr lang="en-US" u="sng" dirty="0"/>
              <a:t>L</a:t>
            </a:r>
            <a:r>
              <a:rPr lang="en-US" dirty="0"/>
              <a:t>eave </a:t>
            </a:r>
            <a:r>
              <a:rPr lang="en-US" u="sng" dirty="0"/>
              <a:t>O</a:t>
            </a:r>
            <a:r>
              <a:rPr lang="en-US" dirty="0"/>
              <a:t>ne </a:t>
            </a:r>
            <a:r>
              <a:rPr lang="en-US" u="sng" dirty="0"/>
              <a:t>C</a:t>
            </a:r>
            <a:r>
              <a:rPr lang="en-US" dirty="0"/>
              <a:t>ovariate </a:t>
            </a:r>
            <a:r>
              <a:rPr lang="en-US" u="sng" dirty="0"/>
              <a:t>O</a:t>
            </a:r>
            <a:r>
              <a:rPr lang="en-US" dirty="0"/>
              <a:t>ut</a:t>
            </a:r>
          </a:p>
          <a:p>
            <a:pPr lvl="1"/>
            <a:r>
              <a:rPr lang="en-US" dirty="0"/>
              <a:t>Simply predict by setting each covariate out and scaling the scores to sum to prediction. </a:t>
            </a:r>
          </a:p>
          <a:p>
            <a:pPr lvl="1"/>
            <a:endParaRPr lang="en-US" dirty="0"/>
          </a:p>
        </p:txBody>
      </p:sp>
      <p:sp>
        <p:nvSpPr>
          <p:cNvPr id="4" name="Slide Number Placeholder 3">
            <a:extLst>
              <a:ext uri="{FF2B5EF4-FFF2-40B4-BE49-F238E27FC236}">
                <a16:creationId xmlns:a16="http://schemas.microsoft.com/office/drawing/2014/main" id="{B700C417-07C2-1B42-B283-CC78A211099C}"/>
              </a:ext>
            </a:extLst>
          </p:cNvPr>
          <p:cNvSpPr>
            <a:spLocks noGrp="1"/>
          </p:cNvSpPr>
          <p:nvPr>
            <p:ph type="sldNum" sz="quarter" idx="12"/>
          </p:nvPr>
        </p:nvSpPr>
        <p:spPr/>
        <p:txBody>
          <a:bodyPr/>
          <a:lstStyle/>
          <a:p>
            <a:fld id="{02456A73-CB17-B748-BD2A-A20F5DD59EC7}" type="slidenum">
              <a:rPr lang="en-US" smtClean="0"/>
              <a:pPr/>
              <a:t>11</a:t>
            </a:fld>
            <a:endParaRPr lang="en-US" dirty="0"/>
          </a:p>
        </p:txBody>
      </p:sp>
    </p:spTree>
    <p:extLst>
      <p:ext uri="{BB962C8B-B14F-4D97-AF65-F5344CB8AC3E}">
        <p14:creationId xmlns:p14="http://schemas.microsoft.com/office/powerpoint/2010/main" val="401070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1D54-DB47-EF48-9276-ED7B3F0737C5}"/>
              </a:ext>
            </a:extLst>
          </p:cNvPr>
          <p:cNvSpPr>
            <a:spLocks noGrp="1"/>
          </p:cNvSpPr>
          <p:nvPr>
            <p:ph type="title"/>
          </p:nvPr>
        </p:nvSpPr>
        <p:spPr/>
        <p:txBody>
          <a:bodyPr/>
          <a:lstStyle/>
          <a:p>
            <a:r>
              <a:rPr lang="en-US" dirty="0"/>
              <a:t>Surrogate Model Approach</a:t>
            </a:r>
          </a:p>
        </p:txBody>
      </p:sp>
      <p:sp>
        <p:nvSpPr>
          <p:cNvPr id="3" name="Content Placeholder 2">
            <a:extLst>
              <a:ext uri="{FF2B5EF4-FFF2-40B4-BE49-F238E27FC236}">
                <a16:creationId xmlns:a16="http://schemas.microsoft.com/office/drawing/2014/main" id="{BBC7A062-2219-6B49-A071-934E50341E27}"/>
              </a:ext>
            </a:extLst>
          </p:cNvPr>
          <p:cNvSpPr>
            <a:spLocks noGrp="1"/>
          </p:cNvSpPr>
          <p:nvPr>
            <p:ph idx="1"/>
          </p:nvPr>
        </p:nvSpPr>
        <p:spPr/>
        <p:txBody>
          <a:bodyPr/>
          <a:lstStyle/>
          <a:p>
            <a:r>
              <a:rPr lang="en-US" dirty="0"/>
              <a:t>Train Blackbox classifier (RF, ET, GBM) </a:t>
            </a:r>
          </a:p>
          <a:p>
            <a:r>
              <a:rPr lang="en-US" dirty="0"/>
              <a:t>Make predictions .</a:t>
            </a:r>
            <a:r>
              <a:rPr lang="en-US" dirty="0" err="1"/>
              <a:t>predict_proba</a:t>
            </a:r>
            <a:r>
              <a:rPr lang="en-US" dirty="0"/>
              <a:t> on training set </a:t>
            </a:r>
          </a:p>
          <a:p>
            <a:r>
              <a:rPr lang="en-US" dirty="0"/>
              <a:t>Train a 2</a:t>
            </a:r>
            <a:r>
              <a:rPr lang="en-US" baseline="30000" dirty="0"/>
              <a:t>nd</a:t>
            </a:r>
            <a:r>
              <a:rPr lang="en-US" dirty="0"/>
              <a:t> “white-box” model where the prediction probably is the target </a:t>
            </a:r>
          </a:p>
          <a:p>
            <a:pPr lvl="1"/>
            <a:r>
              <a:rPr lang="en-US" dirty="0"/>
              <a:t>You are trying to explain the prediction after all. </a:t>
            </a:r>
          </a:p>
          <a:p>
            <a:pPr lvl="1"/>
            <a:r>
              <a:rPr lang="en-US" dirty="0"/>
              <a:t>We’ll use a decision tree to keep it simple and extract rules </a:t>
            </a:r>
          </a:p>
          <a:p>
            <a:r>
              <a:rPr lang="en-US" dirty="0"/>
              <a:t>Create an interpretable artifact for each prediction </a:t>
            </a:r>
          </a:p>
          <a:p>
            <a:pPr lvl="1"/>
            <a:r>
              <a:rPr lang="en-US" dirty="0"/>
              <a:t>Business rules </a:t>
            </a:r>
          </a:p>
          <a:p>
            <a:pPr lvl="2"/>
            <a:r>
              <a:rPr lang="en-US" dirty="0"/>
              <a:t>IF THEN ELSE </a:t>
            </a:r>
          </a:p>
          <a:p>
            <a:endParaRPr lang="en-US" dirty="0"/>
          </a:p>
        </p:txBody>
      </p:sp>
      <p:sp>
        <p:nvSpPr>
          <p:cNvPr id="4" name="Slide Number Placeholder 3">
            <a:extLst>
              <a:ext uri="{FF2B5EF4-FFF2-40B4-BE49-F238E27FC236}">
                <a16:creationId xmlns:a16="http://schemas.microsoft.com/office/drawing/2014/main" id="{3BCB6A56-7205-D24D-9D92-A1B99564F5A7}"/>
              </a:ext>
            </a:extLst>
          </p:cNvPr>
          <p:cNvSpPr>
            <a:spLocks noGrp="1"/>
          </p:cNvSpPr>
          <p:nvPr>
            <p:ph type="sldNum" sz="quarter" idx="12"/>
          </p:nvPr>
        </p:nvSpPr>
        <p:spPr/>
        <p:txBody>
          <a:bodyPr/>
          <a:lstStyle/>
          <a:p>
            <a:fld id="{02456A73-CB17-B748-BD2A-A20F5DD59EC7}" type="slidenum">
              <a:rPr lang="en-US" smtClean="0"/>
              <a:pPr/>
              <a:t>12</a:t>
            </a:fld>
            <a:endParaRPr lang="en-US" dirty="0"/>
          </a:p>
        </p:txBody>
      </p:sp>
    </p:spTree>
    <p:extLst>
      <p:ext uri="{BB962C8B-B14F-4D97-AF65-F5344CB8AC3E}">
        <p14:creationId xmlns:p14="http://schemas.microsoft.com/office/powerpoint/2010/main" val="137974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7FB8-32A9-1B41-8B41-1820CF4E51CE}"/>
              </a:ext>
            </a:extLst>
          </p:cNvPr>
          <p:cNvSpPr>
            <a:spLocks noGrp="1"/>
          </p:cNvSpPr>
          <p:nvPr>
            <p:ph type="title"/>
          </p:nvPr>
        </p:nvSpPr>
        <p:spPr/>
        <p:txBody>
          <a:bodyPr/>
          <a:lstStyle/>
          <a:p>
            <a:r>
              <a:rPr lang="en-US" dirty="0"/>
              <a:t>Next week… </a:t>
            </a:r>
          </a:p>
        </p:txBody>
      </p:sp>
      <p:sp>
        <p:nvSpPr>
          <p:cNvPr id="3" name="Content Placeholder 2">
            <a:extLst>
              <a:ext uri="{FF2B5EF4-FFF2-40B4-BE49-F238E27FC236}">
                <a16:creationId xmlns:a16="http://schemas.microsoft.com/office/drawing/2014/main" id="{FC09B39A-3846-9E43-8A76-15A9CD56BC88}"/>
              </a:ext>
            </a:extLst>
          </p:cNvPr>
          <p:cNvSpPr>
            <a:spLocks noGrp="1"/>
          </p:cNvSpPr>
          <p:nvPr>
            <p:ph idx="1"/>
          </p:nvPr>
        </p:nvSpPr>
        <p:spPr>
          <a:xfrm>
            <a:off x="664633" y="1981202"/>
            <a:ext cx="10075084" cy="1332154"/>
          </a:xfrm>
        </p:spPr>
        <p:txBody>
          <a:bodyPr>
            <a:normAutofit fontScale="92500" lnSpcReduction="20000"/>
          </a:bodyPr>
          <a:lstStyle/>
          <a:p>
            <a:r>
              <a:rPr lang="en-US" dirty="0"/>
              <a:t>LOCO – for reason code building</a:t>
            </a:r>
          </a:p>
          <a:p>
            <a:r>
              <a:rPr lang="en-US" dirty="0"/>
              <a:t>One last method and encoder </a:t>
            </a:r>
          </a:p>
          <a:p>
            <a:r>
              <a:rPr lang="en-US" dirty="0"/>
              <a:t>Review Final Exam </a:t>
            </a:r>
          </a:p>
          <a:p>
            <a:endParaRPr lang="en-US" dirty="0"/>
          </a:p>
          <a:p>
            <a:endParaRPr lang="en-US" dirty="0"/>
          </a:p>
        </p:txBody>
      </p:sp>
      <p:sp>
        <p:nvSpPr>
          <p:cNvPr id="4" name="Slide Number Placeholder 3">
            <a:extLst>
              <a:ext uri="{FF2B5EF4-FFF2-40B4-BE49-F238E27FC236}">
                <a16:creationId xmlns:a16="http://schemas.microsoft.com/office/drawing/2014/main" id="{F0BFBAF1-3B84-6944-BA17-58496F1F985B}"/>
              </a:ext>
            </a:extLst>
          </p:cNvPr>
          <p:cNvSpPr>
            <a:spLocks noGrp="1"/>
          </p:cNvSpPr>
          <p:nvPr>
            <p:ph type="sldNum" sz="quarter" idx="12"/>
          </p:nvPr>
        </p:nvSpPr>
        <p:spPr/>
        <p:txBody>
          <a:bodyPr/>
          <a:lstStyle/>
          <a:p>
            <a:fld id="{02456A73-CB17-B748-BD2A-A20F5DD59EC7}" type="slidenum">
              <a:rPr lang="en-US" smtClean="0"/>
              <a:pPr/>
              <a:t>13</a:t>
            </a:fld>
            <a:endParaRPr lang="en-US" dirty="0"/>
          </a:p>
        </p:txBody>
      </p:sp>
      <p:pic>
        <p:nvPicPr>
          <p:cNvPr id="5" name="Picture 4">
            <a:extLst>
              <a:ext uri="{FF2B5EF4-FFF2-40B4-BE49-F238E27FC236}">
                <a16:creationId xmlns:a16="http://schemas.microsoft.com/office/drawing/2014/main" id="{DF2B77D7-FB2C-C54C-AB41-9FEADCAE2CCA}"/>
              </a:ext>
            </a:extLst>
          </p:cNvPr>
          <p:cNvPicPr>
            <a:picLocks noChangeAspect="1"/>
          </p:cNvPicPr>
          <p:nvPr/>
        </p:nvPicPr>
        <p:blipFill>
          <a:blip r:embed="rId2"/>
          <a:stretch>
            <a:fillRect/>
          </a:stretch>
        </p:blipFill>
        <p:spPr>
          <a:xfrm>
            <a:off x="4865303" y="3313356"/>
            <a:ext cx="3864004" cy="2610308"/>
          </a:xfrm>
          <a:prstGeom prst="rect">
            <a:avLst/>
          </a:prstGeom>
        </p:spPr>
      </p:pic>
      <p:pic>
        <p:nvPicPr>
          <p:cNvPr id="6" name="Picture 5">
            <a:extLst>
              <a:ext uri="{FF2B5EF4-FFF2-40B4-BE49-F238E27FC236}">
                <a16:creationId xmlns:a16="http://schemas.microsoft.com/office/drawing/2014/main" id="{15241891-04C4-AB40-821F-AD51DE46A7F3}"/>
              </a:ext>
            </a:extLst>
          </p:cNvPr>
          <p:cNvPicPr>
            <a:picLocks noChangeAspect="1"/>
          </p:cNvPicPr>
          <p:nvPr/>
        </p:nvPicPr>
        <p:blipFill>
          <a:blip r:embed="rId3"/>
          <a:stretch>
            <a:fillRect/>
          </a:stretch>
        </p:blipFill>
        <p:spPr>
          <a:xfrm>
            <a:off x="835269" y="3313356"/>
            <a:ext cx="3859398" cy="2576010"/>
          </a:xfrm>
          <a:prstGeom prst="rect">
            <a:avLst/>
          </a:prstGeom>
        </p:spPr>
      </p:pic>
      <p:pic>
        <p:nvPicPr>
          <p:cNvPr id="8" name="Picture 7">
            <a:extLst>
              <a:ext uri="{FF2B5EF4-FFF2-40B4-BE49-F238E27FC236}">
                <a16:creationId xmlns:a16="http://schemas.microsoft.com/office/drawing/2014/main" id="{CB1180B6-D6A7-E149-9AA7-879FBC4A226E}"/>
              </a:ext>
            </a:extLst>
          </p:cNvPr>
          <p:cNvPicPr>
            <a:picLocks noChangeAspect="1"/>
          </p:cNvPicPr>
          <p:nvPr/>
        </p:nvPicPr>
        <p:blipFill>
          <a:blip r:embed="rId4"/>
          <a:stretch>
            <a:fillRect/>
          </a:stretch>
        </p:blipFill>
        <p:spPr>
          <a:xfrm>
            <a:off x="8899943" y="3431690"/>
            <a:ext cx="2810599" cy="2722281"/>
          </a:xfrm>
          <a:prstGeom prst="rect">
            <a:avLst/>
          </a:prstGeom>
        </p:spPr>
      </p:pic>
    </p:spTree>
    <p:extLst>
      <p:ext uri="{BB962C8B-B14F-4D97-AF65-F5344CB8AC3E}">
        <p14:creationId xmlns:p14="http://schemas.microsoft.com/office/powerpoint/2010/main" val="184476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1849" y="411399"/>
            <a:ext cx="7504761" cy="2107936"/>
          </a:xfrm>
          <a:prstGeom prst="rect">
            <a:avLst/>
          </a:prstGeom>
        </p:spPr>
      </p:pic>
      <p:pic>
        <p:nvPicPr>
          <p:cNvPr id="8" name="Picture 7"/>
          <p:cNvPicPr>
            <a:picLocks noChangeAspect="1"/>
          </p:cNvPicPr>
          <p:nvPr/>
        </p:nvPicPr>
        <p:blipFill>
          <a:blip r:embed="rId4"/>
          <a:stretch>
            <a:fillRect/>
          </a:stretch>
        </p:blipFill>
        <p:spPr>
          <a:xfrm>
            <a:off x="411146" y="4745805"/>
            <a:ext cx="5177548" cy="1495736"/>
          </a:xfrm>
          <a:prstGeom prst="rect">
            <a:avLst/>
          </a:prstGeom>
        </p:spPr>
      </p:pic>
      <p:pic>
        <p:nvPicPr>
          <p:cNvPr id="9" name="Picture 8"/>
          <p:cNvPicPr>
            <a:picLocks noChangeAspect="1"/>
          </p:cNvPicPr>
          <p:nvPr/>
        </p:nvPicPr>
        <p:blipFill>
          <a:blip r:embed="rId5"/>
          <a:stretch>
            <a:fillRect/>
          </a:stretch>
        </p:blipFill>
        <p:spPr>
          <a:xfrm>
            <a:off x="8329728" y="562959"/>
            <a:ext cx="3862273" cy="1407744"/>
          </a:xfrm>
          <a:prstGeom prst="rect">
            <a:avLst/>
          </a:prstGeom>
        </p:spPr>
      </p:pic>
      <p:pic>
        <p:nvPicPr>
          <p:cNvPr id="10" name="Picture 9"/>
          <p:cNvPicPr>
            <a:picLocks noChangeAspect="1"/>
          </p:cNvPicPr>
          <p:nvPr/>
        </p:nvPicPr>
        <p:blipFill>
          <a:blip r:embed="rId6"/>
          <a:stretch>
            <a:fillRect/>
          </a:stretch>
        </p:blipFill>
        <p:spPr>
          <a:xfrm>
            <a:off x="254335" y="3162558"/>
            <a:ext cx="3121731" cy="1102361"/>
          </a:xfrm>
          <a:prstGeom prst="rect">
            <a:avLst/>
          </a:prstGeom>
        </p:spPr>
      </p:pic>
      <p:pic>
        <p:nvPicPr>
          <p:cNvPr id="6" name="Picture 5"/>
          <p:cNvPicPr>
            <a:picLocks noChangeAspect="1"/>
          </p:cNvPicPr>
          <p:nvPr/>
        </p:nvPicPr>
        <p:blipFill>
          <a:blip r:embed="rId7"/>
          <a:stretch>
            <a:fillRect/>
          </a:stretch>
        </p:blipFill>
        <p:spPr>
          <a:xfrm>
            <a:off x="3283843" y="1759383"/>
            <a:ext cx="7606349" cy="2806349"/>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8"/>
          <a:srcRect r="6946"/>
          <a:stretch/>
        </p:blipFill>
        <p:spPr>
          <a:xfrm>
            <a:off x="5973181" y="3639338"/>
            <a:ext cx="6121715" cy="2695969"/>
          </a:xfrm>
          <a:prstGeom prst="rect">
            <a:avLst/>
          </a:prstGeom>
        </p:spPr>
      </p:pic>
    </p:spTree>
    <p:extLst>
      <p:ext uri="{BB962C8B-B14F-4D97-AF65-F5344CB8AC3E}">
        <p14:creationId xmlns:p14="http://schemas.microsoft.com/office/powerpoint/2010/main" val="1758809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078B-0FC2-4E84-B34B-756AE62A2E73}"/>
              </a:ext>
            </a:extLst>
          </p:cNvPr>
          <p:cNvSpPr>
            <a:spLocks noGrp="1"/>
          </p:cNvSpPr>
          <p:nvPr>
            <p:ph type="title"/>
          </p:nvPr>
        </p:nvSpPr>
        <p:spPr/>
        <p:txBody>
          <a:bodyPr/>
          <a:lstStyle/>
          <a:p>
            <a:r>
              <a:rPr lang="en-US" dirty="0"/>
              <a:t>Who remembers… </a:t>
            </a:r>
          </a:p>
        </p:txBody>
      </p:sp>
      <p:sp>
        <p:nvSpPr>
          <p:cNvPr id="3" name="Text Placeholder 2">
            <a:extLst>
              <a:ext uri="{FF2B5EF4-FFF2-40B4-BE49-F238E27FC236}">
                <a16:creationId xmlns:a16="http://schemas.microsoft.com/office/drawing/2014/main" id="{59A15548-9C05-4448-B0F2-43B99D44B4EB}"/>
              </a:ext>
            </a:extLst>
          </p:cNvPr>
          <p:cNvSpPr>
            <a:spLocks noGrp="1"/>
          </p:cNvSpPr>
          <p:nvPr>
            <p:ph type="body" sz="quarter" idx="12"/>
          </p:nvPr>
        </p:nvSpPr>
        <p:spPr/>
        <p:txBody>
          <a:bodyPr/>
          <a:lstStyle/>
          <a:p>
            <a:r>
              <a:rPr lang="en-US" dirty="0"/>
              <a:t>3,4,or 5 V’s of Big Data?</a:t>
            </a:r>
          </a:p>
        </p:txBody>
      </p:sp>
      <p:sp>
        <p:nvSpPr>
          <p:cNvPr id="4" name="Content Placeholder 3">
            <a:extLst>
              <a:ext uri="{FF2B5EF4-FFF2-40B4-BE49-F238E27FC236}">
                <a16:creationId xmlns:a16="http://schemas.microsoft.com/office/drawing/2014/main" id="{F66301D8-0FD5-4492-87F3-6EC8F6C48453}"/>
              </a:ext>
            </a:extLst>
          </p:cNvPr>
          <p:cNvSpPr>
            <a:spLocks noGrp="1"/>
          </p:cNvSpPr>
          <p:nvPr>
            <p:ph sz="quarter" idx="11"/>
          </p:nvPr>
        </p:nvSpPr>
        <p:spPr>
          <a:xfrm>
            <a:off x="7196224" y="1732835"/>
            <a:ext cx="4255008" cy="4559813"/>
          </a:xfrm>
        </p:spPr>
        <p:txBody>
          <a:bodyPr>
            <a:normAutofit fontScale="92500" lnSpcReduction="10000"/>
          </a:bodyPr>
          <a:lstStyle/>
          <a:p>
            <a:pPr marL="0" indent="0">
              <a:lnSpc>
                <a:spcPct val="90000"/>
              </a:lnSpc>
              <a:buNone/>
            </a:pPr>
            <a:r>
              <a:rPr lang="en-US" sz="2133" b="1" dirty="0">
                <a:solidFill>
                  <a:srgbClr val="76B531"/>
                </a:solidFill>
                <a:latin typeface="+mj-lt"/>
              </a:rPr>
              <a:t>Volume</a:t>
            </a:r>
            <a:br>
              <a:rPr lang="en-US" sz="2400" b="1" dirty="0"/>
            </a:br>
            <a:r>
              <a:rPr lang="en-US" sz="1867" dirty="0"/>
              <a:t>The vast amounts of data our systems pump out every second, it adds up. </a:t>
            </a:r>
          </a:p>
          <a:p>
            <a:pPr marL="0" indent="0">
              <a:lnSpc>
                <a:spcPct val="90000"/>
              </a:lnSpc>
              <a:buNone/>
            </a:pPr>
            <a:r>
              <a:rPr lang="en-US" sz="2133" b="1" dirty="0">
                <a:solidFill>
                  <a:srgbClr val="76B531"/>
                </a:solidFill>
                <a:latin typeface="+mj-lt"/>
              </a:rPr>
              <a:t>Variety</a:t>
            </a:r>
            <a:br>
              <a:rPr lang="en-US" sz="2400" b="1" dirty="0"/>
            </a:br>
            <a:r>
              <a:rPr lang="en-US" sz="1867" dirty="0"/>
              <a:t>The different types of data we have access to, structured, unstructured, semi-structured, voice, text, image, video etc. it’s a lot. </a:t>
            </a:r>
          </a:p>
          <a:p>
            <a:pPr marL="0" indent="0">
              <a:lnSpc>
                <a:spcPct val="90000"/>
              </a:lnSpc>
              <a:buNone/>
            </a:pPr>
            <a:r>
              <a:rPr lang="en-US" sz="2133" b="1" dirty="0">
                <a:solidFill>
                  <a:srgbClr val="76B531"/>
                </a:solidFill>
                <a:latin typeface="+mj-lt"/>
              </a:rPr>
              <a:t>Velocity</a:t>
            </a:r>
            <a:br>
              <a:rPr lang="en-US" sz="2400" b="1" dirty="0"/>
            </a:br>
            <a:r>
              <a:rPr lang="en-US" sz="1867" dirty="0"/>
              <a:t>The speed at which data is created.</a:t>
            </a:r>
          </a:p>
          <a:p>
            <a:pPr marL="0" indent="0">
              <a:lnSpc>
                <a:spcPct val="90000"/>
              </a:lnSpc>
              <a:buNone/>
            </a:pPr>
            <a:r>
              <a:rPr lang="en-US" sz="2133" b="1" dirty="0">
                <a:solidFill>
                  <a:srgbClr val="76B531"/>
                </a:solidFill>
                <a:latin typeface="+mj-lt"/>
              </a:rPr>
              <a:t>Veracity</a:t>
            </a:r>
            <a:br>
              <a:rPr lang="en-US" sz="2400" b="1" dirty="0"/>
            </a:br>
            <a:r>
              <a:rPr lang="en-US" dirty="0"/>
              <a:t>The</a:t>
            </a:r>
            <a:r>
              <a:rPr lang="en-US" sz="1867" dirty="0"/>
              <a:t> messiness or trustworthiness of data. </a:t>
            </a:r>
          </a:p>
          <a:p>
            <a:pPr marL="0" indent="0">
              <a:lnSpc>
                <a:spcPct val="90000"/>
              </a:lnSpc>
              <a:buNone/>
            </a:pPr>
            <a:r>
              <a:rPr lang="en-US" sz="2133" b="1" dirty="0">
                <a:solidFill>
                  <a:srgbClr val="76B531"/>
                </a:solidFill>
                <a:latin typeface="+mj-lt"/>
              </a:rPr>
              <a:t>Value</a:t>
            </a:r>
            <a:br>
              <a:rPr lang="en-US" sz="2400" b="1" dirty="0"/>
            </a:br>
            <a:r>
              <a:rPr lang="en-US" dirty="0"/>
              <a:t>Which</a:t>
            </a:r>
            <a:r>
              <a:rPr lang="en-US" sz="1867" dirty="0"/>
              <a:t> leads us to Analytics – how do we create value from data? </a:t>
            </a:r>
          </a:p>
        </p:txBody>
      </p:sp>
      <p:pic>
        <p:nvPicPr>
          <p:cNvPr id="6" name="Picture 5">
            <a:extLst>
              <a:ext uri="{FF2B5EF4-FFF2-40B4-BE49-F238E27FC236}">
                <a16:creationId xmlns:a16="http://schemas.microsoft.com/office/drawing/2014/main" id="{3BD1B482-2530-4D66-9195-2002C6EAF5BA}"/>
              </a:ext>
            </a:extLst>
          </p:cNvPr>
          <p:cNvPicPr>
            <a:picLocks noChangeAspect="1"/>
          </p:cNvPicPr>
          <p:nvPr/>
        </p:nvPicPr>
        <p:blipFill rotWithShape="1">
          <a:blip r:embed="rId3"/>
          <a:srcRect t="1400"/>
          <a:stretch/>
        </p:blipFill>
        <p:spPr>
          <a:xfrm>
            <a:off x="929536" y="1628221"/>
            <a:ext cx="6029325" cy="4432868"/>
          </a:xfrm>
          <a:prstGeom prst="rect">
            <a:avLst/>
          </a:prstGeom>
        </p:spPr>
      </p:pic>
    </p:spTree>
    <p:extLst>
      <p:ext uri="{BB962C8B-B14F-4D97-AF65-F5344CB8AC3E}">
        <p14:creationId xmlns:p14="http://schemas.microsoft.com/office/powerpoint/2010/main" val="39862645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9A13-ED19-468F-9780-93715987977A}"/>
              </a:ext>
            </a:extLst>
          </p:cNvPr>
          <p:cNvSpPr>
            <a:spLocks noGrp="1"/>
          </p:cNvSpPr>
          <p:nvPr>
            <p:ph type="title"/>
          </p:nvPr>
        </p:nvSpPr>
        <p:spPr/>
        <p:txBody>
          <a:bodyPr/>
          <a:lstStyle/>
          <a:p>
            <a:r>
              <a:rPr lang="en-US" dirty="0"/>
              <a:t>What about … </a:t>
            </a:r>
          </a:p>
        </p:txBody>
      </p:sp>
      <p:sp>
        <p:nvSpPr>
          <p:cNvPr id="3" name="Text Placeholder 2">
            <a:extLst>
              <a:ext uri="{FF2B5EF4-FFF2-40B4-BE49-F238E27FC236}">
                <a16:creationId xmlns:a16="http://schemas.microsoft.com/office/drawing/2014/main" id="{CF5E1741-0796-43DC-96F3-851665D3CD20}"/>
              </a:ext>
            </a:extLst>
          </p:cNvPr>
          <p:cNvSpPr>
            <a:spLocks noGrp="1"/>
          </p:cNvSpPr>
          <p:nvPr>
            <p:ph type="body" sz="quarter" idx="12"/>
          </p:nvPr>
        </p:nvSpPr>
        <p:spPr/>
        <p:txBody>
          <a:bodyPr/>
          <a:lstStyle/>
          <a:p>
            <a:r>
              <a:rPr lang="en-US" dirty="0"/>
              <a:t>The 5 D’s of Dodgeball?</a:t>
            </a:r>
          </a:p>
        </p:txBody>
      </p:sp>
      <p:sp>
        <p:nvSpPr>
          <p:cNvPr id="4" name="Content Placeholder 3">
            <a:extLst>
              <a:ext uri="{FF2B5EF4-FFF2-40B4-BE49-F238E27FC236}">
                <a16:creationId xmlns:a16="http://schemas.microsoft.com/office/drawing/2014/main" id="{4AA9ED1B-2539-4CCB-8E2E-DE616539A41B}"/>
              </a:ext>
            </a:extLst>
          </p:cNvPr>
          <p:cNvSpPr>
            <a:spLocks noGrp="1"/>
          </p:cNvSpPr>
          <p:nvPr>
            <p:ph sz="quarter" idx="11"/>
          </p:nvPr>
        </p:nvSpPr>
        <p:spPr>
          <a:xfrm>
            <a:off x="835152" y="1463040"/>
            <a:ext cx="10521696" cy="4749376"/>
          </a:xfrm>
        </p:spPr>
        <p:txBody>
          <a:bodyPr>
            <a:normAutofit/>
          </a:bodyPr>
          <a:lstStyle/>
          <a:p>
            <a:pPr marL="0" indent="0" algn="ctr">
              <a:buNone/>
            </a:pPr>
            <a:r>
              <a:rPr lang="en-US" sz="3200" dirty="0">
                <a:latin typeface="+mj-lt"/>
              </a:rPr>
              <a:t>Dodge, Duck, Dip, Dive and Dodge</a:t>
            </a:r>
          </a:p>
        </p:txBody>
      </p:sp>
      <p:pic>
        <p:nvPicPr>
          <p:cNvPr id="1026" name="Picture 2" descr="Image result for 5 d's of dodgeball">
            <a:extLst>
              <a:ext uri="{FF2B5EF4-FFF2-40B4-BE49-F238E27FC236}">
                <a16:creationId xmlns:a16="http://schemas.microsoft.com/office/drawing/2014/main" id="{C3FF3794-BB94-4403-9FBD-02A743E602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94"/>
          <a:stretch/>
        </p:blipFill>
        <p:spPr bwMode="auto">
          <a:xfrm>
            <a:off x="8438308" y="2338362"/>
            <a:ext cx="2542355" cy="3331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5 d's of dodgeball">
            <a:extLst>
              <a:ext uri="{FF2B5EF4-FFF2-40B4-BE49-F238E27FC236}">
                <a16:creationId xmlns:a16="http://schemas.microsoft.com/office/drawing/2014/main" id="{3615958A-13C1-48F0-B152-A6920D89A8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31" t="12054" r="5798" b="12289"/>
          <a:stretch/>
        </p:blipFill>
        <p:spPr bwMode="auto">
          <a:xfrm>
            <a:off x="1260927" y="2493460"/>
            <a:ext cx="6581165" cy="317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8627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1026" name="Picture 2" descr="Image result for amy ames photography"/>
          <p:cNvPicPr>
            <a:picLocks noChangeAspect="1" noChangeArrowheads="1"/>
          </p:cNvPicPr>
          <p:nvPr/>
        </p:nvPicPr>
        <p:blipFill rotWithShape="1">
          <a:blip r:embed="rId3">
            <a:extLst>
              <a:ext uri="{28A0092B-C50C-407E-A947-70E740481C1C}">
                <a14:useLocalDpi xmlns:a14="http://schemas.microsoft.com/office/drawing/2010/main" val="0"/>
              </a:ext>
            </a:extLst>
          </a:blip>
          <a:srcRect t="6696"/>
          <a:stretch/>
        </p:blipFill>
        <p:spPr bwMode="auto">
          <a:xfrm>
            <a:off x="0" y="-10602"/>
            <a:ext cx="12192000" cy="8125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91410" y="195888"/>
            <a:ext cx="9488556" cy="3862596"/>
          </a:xfrm>
          <a:prstGeom prst="rect">
            <a:avLst/>
          </a:prstGeom>
        </p:spPr>
        <p:txBody>
          <a:bodyPr wrap="square">
            <a:spAutoFit/>
          </a:bodyPr>
          <a:lstStyle/>
          <a:p>
            <a:r>
              <a:rPr lang="en-US" sz="2667" b="1" dirty="0">
                <a:solidFill>
                  <a:srgbClr val="000000"/>
                </a:solidFill>
              </a:rPr>
              <a:t>Reality: Machine Learning is about building a </a:t>
            </a:r>
            <a:r>
              <a:rPr lang="en-US" sz="4800" b="1" dirty="0">
                <a:solidFill>
                  <a:srgbClr val="FF0000"/>
                </a:solidFill>
              </a:rPr>
              <a:t>SYSTEM</a:t>
            </a:r>
            <a:endParaRPr lang="en-US" sz="3200" b="1" dirty="0">
              <a:solidFill>
                <a:srgbClr val="FF0000"/>
              </a:solidFill>
            </a:endParaRPr>
          </a:p>
          <a:p>
            <a:r>
              <a:rPr lang="en-US" sz="1600" u="sng" dirty="0">
                <a:solidFill>
                  <a:schemeClr val="accent6">
                    <a:lumMod val="75000"/>
                  </a:schemeClr>
                </a:solidFill>
              </a:rPr>
              <a:t>A</a:t>
            </a:r>
            <a:r>
              <a:rPr lang="en-US" sz="1600" b="1" dirty="0">
                <a:solidFill>
                  <a:schemeClr val="accent6">
                    <a:lumMod val="75000"/>
                  </a:schemeClr>
                </a:solidFill>
              </a:rPr>
              <a:t>utomation </a:t>
            </a:r>
          </a:p>
          <a:p>
            <a:r>
              <a:rPr lang="en-US" sz="1400" dirty="0">
                <a:solidFill>
                  <a:schemeClr val="bg2">
                    <a:lumMod val="25000"/>
                  </a:schemeClr>
                </a:solidFill>
              </a:rPr>
              <a:t>Automation is key to reducing the decision lag (the time between observation and action), maximizing system effectiveness. </a:t>
            </a:r>
            <a:br>
              <a:rPr lang="en-US" sz="1600" dirty="0">
                <a:solidFill>
                  <a:schemeClr val="bg2">
                    <a:lumMod val="25000"/>
                  </a:schemeClr>
                </a:solidFill>
              </a:rPr>
            </a:br>
            <a:endParaRPr lang="en-US" sz="400" dirty="0">
              <a:solidFill>
                <a:schemeClr val="bg2">
                  <a:lumMod val="25000"/>
                </a:schemeClr>
              </a:solidFill>
            </a:endParaRPr>
          </a:p>
          <a:p>
            <a:r>
              <a:rPr lang="en-US" sz="1600" b="1" u="sng" dirty="0">
                <a:solidFill>
                  <a:schemeClr val="accent6">
                    <a:lumMod val="75000"/>
                  </a:schemeClr>
                </a:solidFill>
              </a:rPr>
              <a:t>A</a:t>
            </a:r>
            <a:r>
              <a:rPr lang="en-US" sz="1600" b="1" dirty="0">
                <a:solidFill>
                  <a:schemeClr val="accent6">
                    <a:lumMod val="75000"/>
                  </a:schemeClr>
                </a:solidFill>
              </a:rPr>
              <a:t>ccuracy </a:t>
            </a:r>
          </a:p>
          <a:p>
            <a:r>
              <a:rPr lang="en-US" sz="1400" dirty="0">
                <a:solidFill>
                  <a:schemeClr val="bg2">
                    <a:lumMod val="25000"/>
                  </a:schemeClr>
                </a:solidFill>
              </a:rPr>
              <a:t>Accuracy is a function of </a:t>
            </a:r>
            <a:r>
              <a:rPr lang="en-US" sz="1400" i="1" dirty="0">
                <a:solidFill>
                  <a:schemeClr val="bg2">
                    <a:lumMod val="25000"/>
                  </a:schemeClr>
                </a:solidFill>
              </a:rPr>
              <a:t>problem definition</a:t>
            </a:r>
            <a:r>
              <a:rPr lang="en-US" sz="1400" dirty="0">
                <a:solidFill>
                  <a:schemeClr val="bg2">
                    <a:lumMod val="25000"/>
                  </a:schemeClr>
                </a:solidFill>
              </a:rPr>
              <a:t>, </a:t>
            </a:r>
            <a:r>
              <a:rPr lang="en-US" sz="1400" i="1" dirty="0">
                <a:solidFill>
                  <a:schemeClr val="bg2">
                    <a:lumMod val="25000"/>
                  </a:schemeClr>
                </a:solidFill>
              </a:rPr>
              <a:t>data engineering</a:t>
            </a:r>
            <a:r>
              <a:rPr lang="en-US" sz="1400" dirty="0">
                <a:solidFill>
                  <a:schemeClr val="bg2">
                    <a:lumMod val="25000"/>
                  </a:schemeClr>
                </a:solidFill>
              </a:rPr>
              <a:t>, </a:t>
            </a:r>
            <a:r>
              <a:rPr lang="en-US" sz="1400" i="1" dirty="0">
                <a:solidFill>
                  <a:schemeClr val="bg2">
                    <a:lumMod val="25000"/>
                  </a:schemeClr>
                </a:solidFill>
              </a:rPr>
              <a:t>breadth of supervised and unsupervised algorithms</a:t>
            </a:r>
            <a:r>
              <a:rPr lang="en-US" sz="1400" dirty="0">
                <a:solidFill>
                  <a:schemeClr val="bg2">
                    <a:lumMod val="25000"/>
                  </a:schemeClr>
                </a:solidFill>
              </a:rPr>
              <a:t> &amp;  </a:t>
            </a:r>
            <a:r>
              <a:rPr lang="en-US" sz="1400" u="sng" dirty="0">
                <a:solidFill>
                  <a:schemeClr val="bg2">
                    <a:lumMod val="25000"/>
                  </a:schemeClr>
                </a:solidFill>
              </a:rPr>
              <a:t>best practices</a:t>
            </a:r>
            <a:r>
              <a:rPr lang="en-US" sz="1400" dirty="0">
                <a:solidFill>
                  <a:schemeClr val="bg2">
                    <a:lumMod val="25000"/>
                  </a:schemeClr>
                </a:solidFill>
              </a:rPr>
              <a:t>. </a:t>
            </a:r>
          </a:p>
          <a:p>
            <a:endParaRPr lang="en-US" sz="400" dirty="0">
              <a:solidFill>
                <a:schemeClr val="bg1"/>
              </a:solidFill>
            </a:endParaRPr>
          </a:p>
          <a:p>
            <a:r>
              <a:rPr lang="en-US" sz="1600" b="1" u="sng" dirty="0">
                <a:solidFill>
                  <a:schemeClr val="accent6">
                    <a:lumMod val="75000"/>
                  </a:schemeClr>
                </a:solidFill>
              </a:rPr>
              <a:t>A</a:t>
            </a:r>
            <a:r>
              <a:rPr lang="en-US" sz="1600" b="1" dirty="0">
                <a:solidFill>
                  <a:schemeClr val="accent6">
                    <a:lumMod val="75000"/>
                  </a:schemeClr>
                </a:solidFill>
              </a:rPr>
              <a:t>daptability </a:t>
            </a:r>
          </a:p>
          <a:p>
            <a:r>
              <a:rPr lang="en-US" sz="1400" dirty="0">
                <a:solidFill>
                  <a:schemeClr val="bg2">
                    <a:lumMod val="25000"/>
                  </a:schemeClr>
                </a:solidFill>
              </a:rPr>
              <a:t>Learning new and emerging patterns and threats within the data, minimizing detection lag, minimizing or eliminating model degradation overtime. </a:t>
            </a:r>
          </a:p>
          <a:p>
            <a:endParaRPr lang="en-US" sz="400" dirty="0">
              <a:solidFill>
                <a:schemeClr val="bg1"/>
              </a:solidFill>
            </a:endParaRPr>
          </a:p>
          <a:p>
            <a:r>
              <a:rPr lang="en-US" sz="1600" b="1" u="sng" dirty="0">
                <a:solidFill>
                  <a:schemeClr val="accent6">
                    <a:lumMod val="75000"/>
                  </a:schemeClr>
                </a:solidFill>
              </a:rPr>
              <a:t>A</a:t>
            </a:r>
            <a:r>
              <a:rPr lang="en-US" sz="1600" b="1" dirty="0">
                <a:solidFill>
                  <a:schemeClr val="accent6">
                    <a:lumMod val="75000"/>
                  </a:schemeClr>
                </a:solidFill>
              </a:rPr>
              <a:t>ccountability</a:t>
            </a:r>
            <a:r>
              <a:rPr lang="en-US" sz="1600" b="1" dirty="0">
                <a:solidFill>
                  <a:srgbClr val="92D050"/>
                </a:solidFill>
              </a:rPr>
              <a:t> </a:t>
            </a:r>
            <a:br>
              <a:rPr lang="en-US" sz="1600" dirty="0">
                <a:solidFill>
                  <a:schemeClr val="bg1"/>
                </a:solidFill>
              </a:rPr>
            </a:br>
            <a:r>
              <a:rPr lang="en-US" sz="1400" dirty="0">
                <a:solidFill>
                  <a:schemeClr val="bg2">
                    <a:lumMod val="25000"/>
                  </a:schemeClr>
                </a:solidFill>
              </a:rPr>
              <a:t>Consistency, interpretability, and governance of the system. AI systems should produce interpretable results and artifacts, digestible by both the business man and layman, it is the governance of automated systems more than just algorithmic accountability. </a:t>
            </a:r>
            <a:endParaRPr lang="en-US" sz="1600" dirty="0">
              <a:solidFill>
                <a:schemeClr val="bg2">
                  <a:lumMod val="25000"/>
                </a:schemeClr>
              </a:solidFill>
            </a:endParaRPr>
          </a:p>
        </p:txBody>
      </p:sp>
    </p:spTree>
    <p:extLst>
      <p:ext uri="{BB962C8B-B14F-4D97-AF65-F5344CB8AC3E}">
        <p14:creationId xmlns:p14="http://schemas.microsoft.com/office/powerpoint/2010/main" val="1264387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4" t="156" r="104" b="14375"/>
          <a:stretch/>
        </p:blipFill>
        <p:spPr>
          <a:xfrm>
            <a:off x="1" y="1"/>
            <a:ext cx="12191999" cy="6946900"/>
          </a:xfrm>
          <a:prstGeom prst="rect">
            <a:avLst/>
          </a:prstGeom>
        </p:spPr>
      </p:pic>
      <p:sp>
        <p:nvSpPr>
          <p:cNvPr id="5" name="TextBox 4"/>
          <p:cNvSpPr txBox="1"/>
          <p:nvPr/>
        </p:nvSpPr>
        <p:spPr>
          <a:xfrm>
            <a:off x="4548786" y="4809530"/>
            <a:ext cx="5478071" cy="1815690"/>
          </a:xfrm>
          <a:prstGeom prst="rect">
            <a:avLst/>
          </a:prstGeom>
          <a:noFill/>
        </p:spPr>
        <p:txBody>
          <a:bodyPr wrap="square" rtlCol="0">
            <a:spAutoFit/>
          </a:bodyPr>
          <a:lstStyle/>
          <a:p>
            <a:pPr algn="ctr"/>
            <a:r>
              <a:rPr lang="en-US" sz="3733" b="1" dirty="0">
                <a:solidFill>
                  <a:schemeClr val="bg1">
                    <a:lumMod val="85000"/>
                  </a:schemeClr>
                </a:solidFill>
              </a:rPr>
              <a:t>Real-world data science with disparate tools and techniques…</a:t>
            </a:r>
          </a:p>
        </p:txBody>
      </p:sp>
    </p:spTree>
    <p:extLst>
      <p:ext uri="{BB962C8B-B14F-4D97-AF65-F5344CB8AC3E}">
        <p14:creationId xmlns:p14="http://schemas.microsoft.com/office/powerpoint/2010/main" val="6032923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p:cNvPicPr>
            <a:picLocks noChangeAspect="1"/>
          </p:cNvPicPr>
          <p:nvPr/>
        </p:nvPicPr>
        <p:blipFill rotWithShape="1">
          <a:blip r:embed="rId3"/>
          <a:srcRect l="103" t="15610" r="14065" b="12365"/>
          <a:stretch/>
        </p:blipFill>
        <p:spPr>
          <a:xfrm>
            <a:off x="-1" y="0"/>
            <a:ext cx="12259047" cy="6858000"/>
          </a:xfrm>
          <a:prstGeom prst="rect">
            <a:avLst/>
          </a:prstGeom>
        </p:spPr>
      </p:pic>
      <p:sp>
        <p:nvSpPr>
          <p:cNvPr id="5" name="Rectangle 4"/>
          <p:cNvSpPr/>
          <p:nvPr/>
        </p:nvSpPr>
        <p:spPr>
          <a:xfrm>
            <a:off x="901700" y="1673225"/>
            <a:ext cx="1955800" cy="830997"/>
          </a:xfrm>
          <a:prstGeom prst="rect">
            <a:avLst/>
          </a:prstGeom>
        </p:spPr>
        <p:txBody>
          <a:bodyPr wrap="square">
            <a:spAutoFit/>
          </a:bodyPr>
          <a:lstStyle/>
          <a:p>
            <a:pPr algn="ctr"/>
            <a:r>
              <a:rPr lang="en-US" sz="2400" b="1" dirty="0">
                <a:solidFill>
                  <a:schemeClr val="bg1">
                    <a:lumMod val="85000"/>
                  </a:schemeClr>
                </a:solidFill>
              </a:rPr>
              <a:t>or another approach…</a:t>
            </a:r>
          </a:p>
        </p:txBody>
      </p:sp>
    </p:spTree>
    <p:extLst>
      <p:ext uri="{BB962C8B-B14F-4D97-AF65-F5344CB8AC3E}">
        <p14:creationId xmlns:p14="http://schemas.microsoft.com/office/powerpoint/2010/main" val="10836879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 What Are We Trying To Do?</a:t>
            </a:r>
          </a:p>
        </p:txBody>
      </p:sp>
      <p:sp>
        <p:nvSpPr>
          <p:cNvPr id="5" name="Content Placeholder 4">
            <a:extLst>
              <a:ext uri="{FF2B5EF4-FFF2-40B4-BE49-F238E27FC236}">
                <a16:creationId xmlns:a16="http://schemas.microsoft.com/office/drawing/2014/main" id="{87DBA5FA-6C38-8944-8740-C1FEC143AE53}"/>
              </a:ext>
            </a:extLst>
          </p:cNvPr>
          <p:cNvSpPr>
            <a:spLocks noGrp="1"/>
          </p:cNvSpPr>
          <p:nvPr>
            <p:ph idx="1"/>
          </p:nvPr>
        </p:nvSpPr>
        <p:spPr>
          <a:xfrm>
            <a:off x="664632" y="1981201"/>
            <a:ext cx="10738473" cy="4144963"/>
          </a:xfrm>
        </p:spPr>
        <p:txBody>
          <a:bodyPr>
            <a:normAutofit/>
          </a:bodyPr>
          <a:lstStyle/>
          <a:p>
            <a:pPr marL="0" indent="0" algn="ctr">
              <a:buNone/>
            </a:pPr>
            <a:r>
              <a:rPr lang="en-US" sz="2400" dirty="0"/>
              <a:t>Dramatic success in machine learning has led to an explosion of AI applications. </a:t>
            </a:r>
          </a:p>
          <a:p>
            <a:pPr marL="0" indent="0" algn="ctr">
              <a:buNone/>
            </a:pPr>
            <a:r>
              <a:rPr lang="en-US" dirty="0"/>
              <a:t>Autonomous systems will perceive, learn, decide, and act on their own. However, the effectiveness of these systems will be limited by the </a:t>
            </a:r>
            <a:r>
              <a:rPr lang="en-US" b="1" i="1" dirty="0"/>
              <a:t>machine’s inability to explain </a:t>
            </a:r>
            <a:r>
              <a:rPr lang="en-US" dirty="0"/>
              <a:t>its thoughts and actions to human users. </a:t>
            </a:r>
          </a:p>
          <a:p>
            <a:pPr marL="0" indent="0" algn="ctr">
              <a:buNone/>
            </a:pPr>
            <a:r>
              <a:rPr lang="en-US" dirty="0"/>
              <a:t>Explainable AI is essential, if users are to understand, trust, and effectively manage this emerging generation technology. </a:t>
            </a:r>
          </a:p>
          <a:p>
            <a:pPr marL="0" indent="0" algn="ctr">
              <a:buNone/>
            </a:pPr>
            <a:r>
              <a:rPr lang="en-US" dirty="0"/>
              <a:t>• Why did you do that? • Why not something else? • When do you succeed? • When do you fail? • When can I trust you? • How do I correct an error?</a:t>
            </a:r>
          </a:p>
        </p:txBody>
      </p:sp>
      <p:sp>
        <p:nvSpPr>
          <p:cNvPr id="4" name="Slide Number Placeholder 3"/>
          <p:cNvSpPr>
            <a:spLocks noGrp="1"/>
          </p:cNvSpPr>
          <p:nvPr>
            <p:ph type="sldNum" sz="quarter" idx="12"/>
          </p:nvPr>
        </p:nvSpPr>
        <p:spPr/>
        <p:txBody>
          <a:bodyPr/>
          <a:lstStyle/>
          <a:p>
            <a:fld id="{02456A73-CB17-B748-BD2A-A20F5DD59EC7}" type="slidenum">
              <a:rPr lang="en-US" smtClean="0"/>
              <a:pPr/>
              <a:t>8</a:t>
            </a:fld>
            <a:endParaRPr lang="en-US" dirty="0"/>
          </a:p>
        </p:txBody>
      </p:sp>
      <p:sp>
        <p:nvSpPr>
          <p:cNvPr id="6" name="Text Placeholder 5">
            <a:extLst>
              <a:ext uri="{FF2B5EF4-FFF2-40B4-BE49-F238E27FC236}">
                <a16:creationId xmlns:a16="http://schemas.microsoft.com/office/drawing/2014/main" id="{8D946948-CFF4-2947-8DD9-8C2EB428890A}"/>
              </a:ext>
            </a:extLst>
          </p:cNvPr>
          <p:cNvSpPr>
            <a:spLocks noGrp="1"/>
          </p:cNvSpPr>
          <p:nvPr>
            <p:ph type="body" sz="half" idx="2"/>
          </p:nvPr>
        </p:nvSpPr>
        <p:spPr/>
        <p:txBody>
          <a:bodyPr/>
          <a:lstStyle/>
          <a:p>
            <a:r>
              <a:rPr lang="en-US" dirty="0"/>
              <a:t>Shed some light on the black box… </a:t>
            </a:r>
          </a:p>
        </p:txBody>
      </p:sp>
    </p:spTree>
    <p:custDataLst>
      <p:tags r:id="rId1"/>
    </p:custDataLst>
    <p:extLst>
      <p:ext uri="{BB962C8B-B14F-4D97-AF65-F5344CB8AC3E}">
        <p14:creationId xmlns:p14="http://schemas.microsoft.com/office/powerpoint/2010/main" val="223685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EFF7-10D9-8C4D-9035-9486FFE9F454}"/>
              </a:ext>
            </a:extLst>
          </p:cNvPr>
          <p:cNvSpPr>
            <a:spLocks noGrp="1"/>
          </p:cNvSpPr>
          <p:nvPr>
            <p:ph type="title"/>
          </p:nvPr>
        </p:nvSpPr>
        <p:spPr/>
        <p:txBody>
          <a:bodyPr/>
          <a:lstStyle/>
          <a:p>
            <a:r>
              <a:rPr lang="en-US" dirty="0"/>
              <a:t>Explainable AI – What Are We Trying To Do?</a:t>
            </a:r>
          </a:p>
        </p:txBody>
      </p:sp>
      <p:sp>
        <p:nvSpPr>
          <p:cNvPr id="4" name="Slide Number Placeholder 3">
            <a:extLst>
              <a:ext uri="{FF2B5EF4-FFF2-40B4-BE49-F238E27FC236}">
                <a16:creationId xmlns:a16="http://schemas.microsoft.com/office/drawing/2014/main" id="{48ECFA36-D31E-4343-A949-D6CEE16D7E0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9</a:t>
            </a:fld>
            <a:endParaRPr lang="en-US" dirty="0">
              <a:solidFill>
                <a:srgbClr val="FFFFFF"/>
              </a:solidFill>
              <a:latin typeface="Franklin Gothic Book"/>
            </a:endParaRPr>
          </a:p>
        </p:txBody>
      </p:sp>
      <p:pic>
        <p:nvPicPr>
          <p:cNvPr id="8" name="Picture 7">
            <a:extLst>
              <a:ext uri="{FF2B5EF4-FFF2-40B4-BE49-F238E27FC236}">
                <a16:creationId xmlns:a16="http://schemas.microsoft.com/office/drawing/2014/main" id="{1FB9DBF8-EF6B-1941-B93B-D687B9230784}"/>
              </a:ext>
            </a:extLst>
          </p:cNvPr>
          <p:cNvPicPr>
            <a:picLocks noChangeAspect="1"/>
          </p:cNvPicPr>
          <p:nvPr/>
        </p:nvPicPr>
        <p:blipFill>
          <a:blip r:embed="rId2"/>
          <a:stretch>
            <a:fillRect/>
          </a:stretch>
        </p:blipFill>
        <p:spPr>
          <a:xfrm>
            <a:off x="386229" y="2126279"/>
            <a:ext cx="11518900" cy="3530600"/>
          </a:xfrm>
          <a:prstGeom prst="rect">
            <a:avLst/>
          </a:prstGeom>
        </p:spPr>
      </p:pic>
    </p:spTree>
    <p:extLst>
      <p:ext uri="{BB962C8B-B14F-4D97-AF65-F5344CB8AC3E}">
        <p14:creationId xmlns:p14="http://schemas.microsoft.com/office/powerpoint/2010/main" val="32743655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USB-PowerPoint-Template 16-9 (2)" id="{BE2B9520-3C39-0545-ABAA-960F76C6246D}" vid="{C67099EE-ED00-774E-9A55-36FCAFE7E6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632</TotalTime>
  <Words>1820</Words>
  <Application>Microsoft Macintosh PowerPoint</Application>
  <PresentationFormat>Widescreen</PresentationFormat>
  <Paragraphs>121</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Franklin Gothic Book</vt:lpstr>
      <vt:lpstr>Rockwell</vt:lpstr>
      <vt:lpstr>Wingdings</vt:lpstr>
      <vt:lpstr>Advantage WFU Gray</vt:lpstr>
      <vt:lpstr>Michael Ames amesam@wfu.edu</vt:lpstr>
      <vt:lpstr>PowerPoint Presentation</vt:lpstr>
      <vt:lpstr>Who remembers… </vt:lpstr>
      <vt:lpstr>What about … </vt:lpstr>
      <vt:lpstr>PowerPoint Presentation</vt:lpstr>
      <vt:lpstr>PowerPoint Presentation</vt:lpstr>
      <vt:lpstr>PowerPoint Presentation</vt:lpstr>
      <vt:lpstr>Explainable AI – What Are We Trying To Do?</vt:lpstr>
      <vt:lpstr>Explainable AI – What Are We Trying To Do?</vt:lpstr>
      <vt:lpstr>Explainable AI – What Are We Trying To Do?</vt:lpstr>
      <vt:lpstr>Simple Approaches </vt:lpstr>
      <vt:lpstr>Surrogate Model Approach</vt:lpstr>
      <vt:lpstr>Next week…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Michael Ames amesam@wfu.edu</dc:title>
  <dc:creator>Mike Ames</dc:creator>
  <cp:lastModifiedBy>Mike Ames</cp:lastModifiedBy>
  <cp:revision>6</cp:revision>
  <cp:lastPrinted>2016-03-29T20:25:09Z</cp:lastPrinted>
  <dcterms:created xsi:type="dcterms:W3CDTF">2020-06-25T02:34:30Z</dcterms:created>
  <dcterms:modified xsi:type="dcterms:W3CDTF">2020-06-25T13:06:41Z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